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6" r:id="rId4"/>
    <p:sldId id="258" r:id="rId5"/>
    <p:sldId id="259" r:id="rId6"/>
    <p:sldId id="276" r:id="rId7"/>
    <p:sldId id="261" r:id="rId8"/>
    <p:sldId id="262" r:id="rId9"/>
    <p:sldId id="280" r:id="rId10"/>
    <p:sldId id="263" r:id="rId11"/>
    <p:sldId id="284" r:id="rId12"/>
    <p:sldId id="264" r:id="rId13"/>
    <p:sldId id="268" r:id="rId14"/>
    <p:sldId id="266" r:id="rId15"/>
    <p:sldId id="267" r:id="rId16"/>
    <p:sldId id="269" r:id="rId17"/>
    <p:sldId id="265" r:id="rId18"/>
    <p:sldId id="281" r:id="rId19"/>
    <p:sldId id="270" r:id="rId20"/>
    <p:sldId id="271" r:id="rId21"/>
    <p:sldId id="277" r:id="rId22"/>
    <p:sldId id="278" r:id="rId23"/>
    <p:sldId id="279" r:id="rId24"/>
    <p:sldId id="272" r:id="rId25"/>
    <p:sldId id="283" r:id="rId26"/>
    <p:sldId id="282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C0B60-DEA8-489E-B4AD-192007F77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E7FF8D-53F8-4C7F-875D-2D9FE6F72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C5179-19E0-4AA3-8C26-3BE14D895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63053-CF6F-4A82-973A-C41CC2B99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E98FD-B399-4930-A71F-EF8A538AA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12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39C4-4E5A-4FC1-A01D-2EED43B5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61CBF-5E46-48CE-B236-8F943F544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72EAF-E38B-45C9-A95C-1E04696E1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B1961-6958-49C6-8938-16C0C80F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EA10-DE0C-46CE-8CA0-A884B5EC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84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09D6-91B5-44ED-821D-67711C29A6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8885E-DFC0-42C3-BFD1-202D9787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9DDFC-F34C-47C3-8C72-F28928EC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C3378-5DEA-4ECB-89AF-02812DFA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180AC-F478-46B7-B191-803771FD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90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2F510-DDF8-48D1-9063-E25E37B40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366F9-87EF-4D3B-9E5E-7BCBF7B4E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7EFA6-0046-48EA-A819-BC5CA5EE3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15A7F-A1ED-483E-84B7-E8DB6DB6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157AE-4468-4340-B4FB-B2937F86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72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5D62-4A90-490F-88C9-CC765D3EA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A22BB-DC9F-490A-A18E-E05573749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0A45D-4D34-4051-8FB8-201E1633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AA979-1B3C-48AC-8073-4D15285E9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2DE54-65FC-4BBE-9822-DBB83C6FD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44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51035-9B58-49A8-919E-528134A8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02175-7926-4CDF-8FCF-965B210921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391AB-3242-48F4-BBF7-24A813B8D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57445-1EEB-43CE-94E1-C5350450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DE618-80CF-4EDC-B055-711721F4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18BC2-F58C-41D1-99CF-7EBE1185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355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C6EF-1805-4103-965F-A11948FE2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301CB-0947-414E-9590-8329CF1A7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95941-CF4F-4672-A44E-D776DC3D8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1C806-9DE4-4F89-9725-55980506B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C2668D-7C23-46CF-9361-12525CEAF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E72CEF-E45F-4B9A-BF39-C743653B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CBF5B8-54FF-4B8E-94A9-DC7EF2A2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B7B551-4B5B-4521-B535-2BD81752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46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8DB3D-A185-4998-8EC1-7A99D1DB1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0D892-B77C-4581-89D5-A3131042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01338E-C406-4291-ABC1-66F7B31A9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6256C-A639-40B3-8661-D3900438A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39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83B5A7-923B-4B55-919A-94A9E0321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EEA50B-7A25-4028-BAC1-7504CEC80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790F7-5872-4AD0-AE68-89CD5397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280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54F1-BAFD-4279-9F12-BDFBABA5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5A2A-9321-4323-ABB8-1560C60CF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F8669-7D89-44DA-8D02-0042B1BFB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E5E22-7C77-4E83-9415-86FC963C3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61D92-68E5-4376-903E-BA400FB3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67F7A-D12E-40F8-981A-15816A99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14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7A38C-C481-4A7D-8402-E67B96CFA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480E66-61BC-403A-B105-0A4881C8F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E36A3-1D69-4B6E-BDD9-85E3909D2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246C2-D640-44D3-AE51-0847BE86B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88849-4B33-4F39-913C-9730310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9380A-355C-4365-9BFA-A47CC3D8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59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8D7AC-049A-425A-BACC-3892F1E6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65C08-CA1E-4083-B521-CF0839791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5DCAC-0067-472E-A548-2CC45F73EF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00C1B-CDF4-4263-9EFC-7381E2B4F0AE}" type="datetimeFigureOut">
              <a:rPr lang="fr-FR" smtClean="0"/>
              <a:t>25/02/2021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B6B47-E8C3-4A67-BFF5-02CF0C301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D68C-4E66-421E-B3A5-D7C1A6A0A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0A211-5C65-410F-8D8E-6029A47611C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09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E2B7C8-670A-4682-9E97-D030E1224C3D}"/>
              </a:ext>
            </a:extLst>
          </p:cNvPr>
          <p:cNvSpPr/>
          <p:nvPr/>
        </p:nvSpPr>
        <p:spPr>
          <a:xfrm>
            <a:off x="3592286" y="0"/>
            <a:ext cx="5007428" cy="685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0C5BBF6-DC41-4CF5-A858-28447796D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235" y="304800"/>
            <a:ext cx="6895528" cy="2660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61931C-97C0-4197-9B17-B77DD793B7F7}"/>
              </a:ext>
            </a:extLst>
          </p:cNvPr>
          <p:cNvSpPr txBox="1"/>
          <p:nvPr/>
        </p:nvSpPr>
        <p:spPr>
          <a:xfrm>
            <a:off x="3363685" y="924814"/>
            <a:ext cx="5464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mic Sans MS" panose="030F0702030302020204" pitchFamily="66" charset="0"/>
              </a:rPr>
              <a:t>Mali and the Quest for the Validated EAP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9963A2F-9868-490F-A094-68E041B32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511" y="3429000"/>
            <a:ext cx="5918978" cy="26635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02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B3F3558D-F80B-4F48-AA97-6E8D19A81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330" y="1078401"/>
            <a:ext cx="3442553" cy="47842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13BE2F-6739-4808-9D9E-258D44FC6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498" y="1522199"/>
            <a:ext cx="3588171" cy="381360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EE9C6223-A67B-4B8A-B58D-182262A7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00703" y="4046602"/>
            <a:ext cx="3442553" cy="190220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77F6917-80CF-4533-887B-7A65A36B19F3}"/>
              </a:ext>
            </a:extLst>
          </p:cNvPr>
          <p:cNvSpPr txBox="1"/>
          <p:nvPr/>
        </p:nvSpPr>
        <p:spPr>
          <a:xfrm>
            <a:off x="303249" y="737368"/>
            <a:ext cx="3738664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TRIGGER WAS FINALLY DEVELOPED BASED ON RIVER LEVELS…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195CCED-B494-4EFC-A600-31E8F5C50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8426" y="916145"/>
            <a:ext cx="3442553" cy="228069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0B93F8-232D-4318-A45A-EAE478171AFF}"/>
              </a:ext>
            </a:extLst>
          </p:cNvPr>
          <p:cNvSpPr txBox="1"/>
          <p:nvPr/>
        </p:nvSpPr>
        <p:spPr>
          <a:xfrm>
            <a:off x="4218647" y="3160054"/>
            <a:ext cx="3595142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AND IS MEASURED TWICE DAILY BY THE DIRECTION OF HYDRAULICS…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249C92A-131D-48FA-AC1C-A18E79CDF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611" y="4700955"/>
            <a:ext cx="2226360" cy="213896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600C9E1-49DF-4B1C-BAD1-7ED14AD691A1}"/>
              </a:ext>
            </a:extLst>
          </p:cNvPr>
          <p:cNvSpPr txBox="1"/>
          <p:nvPr/>
        </p:nvSpPr>
        <p:spPr>
          <a:xfrm>
            <a:off x="8110331" y="875868"/>
            <a:ext cx="362731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PROVIDING A LEAD TIME OF 4 DAYS.</a:t>
            </a:r>
          </a:p>
        </p:txBody>
      </p:sp>
    </p:spTree>
    <p:extLst>
      <p:ext uri="{BB962C8B-B14F-4D97-AF65-F5344CB8AC3E}">
        <p14:creationId xmlns:p14="http://schemas.microsoft.com/office/powerpoint/2010/main" val="3823280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4E2D00-692C-494C-9AAA-17B64635C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360" y="643467"/>
            <a:ext cx="9605280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40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8BC4F-3C16-4C41-A1AC-33D9984ED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697820"/>
            <a:ext cx="10905066" cy="34623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42978C-2009-460A-B50E-D2B7B869D39F}"/>
              </a:ext>
            </a:extLst>
          </p:cNvPr>
          <p:cNvSpPr txBox="1"/>
          <p:nvPr/>
        </p:nvSpPr>
        <p:spPr>
          <a:xfrm>
            <a:off x="643467" y="979397"/>
            <a:ext cx="7493368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 TIMELINE FOR THE EARLY ACTIONS WAS THEN DEVELOPED.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E9413A-1CA1-42A3-AF3A-1C9C9066D4A5}"/>
              </a:ext>
            </a:extLst>
          </p:cNvPr>
          <p:cNvSpPr txBox="1"/>
          <p:nvPr/>
        </p:nvSpPr>
        <p:spPr>
          <a:xfrm>
            <a:off x="643467" y="5421911"/>
            <a:ext cx="10905065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BUT IT IS NOT ENOUGH TO JUST HAVE A LOT OF NICE FIGURES AND FANCY WORDS ON PAPER. SO THE TEAM SIMULTANEOUSLY ALSO STARTED DEVELOPING THE CAPACITY OF MRC AND ITS PARTNERS. THIS HAPPENED THROUGH…</a:t>
            </a:r>
          </a:p>
        </p:txBody>
      </p:sp>
    </p:spTree>
    <p:extLst>
      <p:ext uri="{BB962C8B-B14F-4D97-AF65-F5344CB8AC3E}">
        <p14:creationId xmlns:p14="http://schemas.microsoft.com/office/powerpoint/2010/main" val="1190361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B96FC576-AE30-4C09-A12C-0582F2A6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E70BA02-4DB5-4302-96D6-6181B884E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6" r="2" b="2"/>
          <a:stretch/>
        </p:blipFill>
        <p:spPr bwMode="auto">
          <a:xfrm>
            <a:off x="6091428" y="0"/>
            <a:ext cx="6099048" cy="342899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867F0BE-D111-4500-B8E4-8D7EEDD69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6" r="2" b="2"/>
          <a:stretch/>
        </p:blipFill>
        <p:spPr bwMode="auto">
          <a:xfrm>
            <a:off x="-38696" y="0"/>
            <a:ext cx="6099048" cy="342899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4747B087-B22E-4D30-A8E6-9359A6D7E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3" r="2" b="1235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82CCC97C-6E3B-46EE-9DFC-471D10C9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0" r="2" b="7828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3808009-2F3E-449C-A303-822D869CFBF2}"/>
              </a:ext>
            </a:extLst>
          </p:cNvPr>
          <p:cNvSpPr txBox="1"/>
          <p:nvPr/>
        </p:nvSpPr>
        <p:spPr>
          <a:xfrm>
            <a:off x="-1523" y="6488668"/>
            <a:ext cx="3751888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LOBBYING AND ADVOCACY…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7388B-7E41-4D12-B27C-683DD9F8E227}"/>
              </a:ext>
            </a:extLst>
          </p:cNvPr>
          <p:cNvSpPr txBox="1"/>
          <p:nvPr/>
        </p:nvSpPr>
        <p:spPr>
          <a:xfrm>
            <a:off x="6099049" y="6488658"/>
            <a:ext cx="456895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DATA COLLECTION AND ANALYSIS.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269E52-6506-4F92-B9B0-404B1CAE59BC}"/>
              </a:ext>
            </a:extLst>
          </p:cNvPr>
          <p:cNvSpPr txBox="1"/>
          <p:nvPr/>
        </p:nvSpPr>
        <p:spPr>
          <a:xfrm>
            <a:off x="-1523" y="0"/>
            <a:ext cx="2852265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VOLUNTEER TEAMS…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594736-7534-4304-8810-57767160376D}"/>
              </a:ext>
            </a:extLst>
          </p:cNvPr>
          <p:cNvSpPr txBox="1"/>
          <p:nvPr/>
        </p:nvSpPr>
        <p:spPr>
          <a:xfrm>
            <a:off x="8073622" y="3059658"/>
            <a:ext cx="4116854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REGIONAL FBF FOCAL POINTS…</a:t>
            </a:r>
          </a:p>
        </p:txBody>
      </p:sp>
    </p:spTree>
    <p:extLst>
      <p:ext uri="{BB962C8B-B14F-4D97-AF65-F5344CB8AC3E}">
        <p14:creationId xmlns:p14="http://schemas.microsoft.com/office/powerpoint/2010/main" val="88667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A559B7D-65E1-44FB-B5CF-FD97E2387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r="5059"/>
          <a:stretch/>
        </p:blipFill>
        <p:spPr bwMode="auto">
          <a:xfrm>
            <a:off x="-1" y="10"/>
            <a:ext cx="7370057" cy="685799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864C0EC-467D-4AB6-9057-61074F92F6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" r="-3" b="3928"/>
          <a:stretch/>
        </p:blipFill>
        <p:spPr bwMode="auto">
          <a:xfrm>
            <a:off x="7534656" y="1"/>
            <a:ext cx="4657344" cy="334670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DD0BF1A7-B3E9-4B7E-935F-E0673B51E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6" r="1224" b="-2"/>
          <a:stretch/>
        </p:blipFill>
        <p:spPr bwMode="auto">
          <a:xfrm>
            <a:off x="7534654" y="3511296"/>
            <a:ext cx="4657346" cy="334670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9C12E5C-537A-4FFB-A517-C723961130BE}"/>
              </a:ext>
            </a:extLst>
          </p:cNvPr>
          <p:cNvSpPr txBox="1"/>
          <p:nvPr/>
        </p:nvSpPr>
        <p:spPr>
          <a:xfrm>
            <a:off x="0" y="-1"/>
            <a:ext cx="7370056" cy="6493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BESIDES TRAININGS, 2 DRY TESTS WERE ALSO CARRIED OUT TO TEST THE CAPACITY IN PRACTICE…</a:t>
            </a:r>
          </a:p>
        </p:txBody>
      </p:sp>
    </p:spTree>
    <p:extLst>
      <p:ext uri="{BB962C8B-B14F-4D97-AF65-F5344CB8AC3E}">
        <p14:creationId xmlns:p14="http://schemas.microsoft.com/office/powerpoint/2010/main" val="1226501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3DCF6268-437A-43F1-8196-D6D7AFF21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9" r="-3" b="6091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4F773366-08D8-4936-B07F-F9A835898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8684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FEFB5694-7A6D-4A68-A7F0-1D9BB6A23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r="5499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17899D-3325-446B-8EED-154A7C4F7CDF}"/>
              </a:ext>
            </a:extLst>
          </p:cNvPr>
          <p:cNvSpPr txBox="1"/>
          <p:nvPr/>
        </p:nvSpPr>
        <p:spPr>
          <a:xfrm>
            <a:off x="6357975" y="3104403"/>
            <a:ext cx="5834005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AS WELL AS TABLETOP EXERCISES WITH THE CRISIS COMMITTEES.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E5440DBC-2E38-4651-A3E0-02EF9FBC5289}"/>
              </a:ext>
            </a:extLst>
          </p:cNvPr>
          <p:cNvSpPr/>
          <p:nvPr/>
        </p:nvSpPr>
        <p:spPr>
          <a:xfrm>
            <a:off x="2183771" y="4028660"/>
            <a:ext cx="2186609" cy="1987826"/>
          </a:xfrm>
          <a:prstGeom prst="wedgeEllipseCallout">
            <a:avLst>
              <a:gd name="adj1" fmla="val -42045"/>
              <a:gd name="adj2" fmla="val -1075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There is no way we will be able to do all that within 4 days.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24E803-F94C-4831-A54B-DB08614C38D9}"/>
              </a:ext>
            </a:extLst>
          </p:cNvPr>
          <p:cNvSpPr txBox="1"/>
          <p:nvPr/>
        </p:nvSpPr>
        <p:spPr>
          <a:xfrm>
            <a:off x="8600661" y="6211669"/>
            <a:ext cx="3591339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SOME PLACES ARE MORE ACCESSIBLE THAN OTHERS.</a:t>
            </a:r>
          </a:p>
        </p:txBody>
      </p:sp>
    </p:spTree>
    <p:extLst>
      <p:ext uri="{BB962C8B-B14F-4D97-AF65-F5344CB8AC3E}">
        <p14:creationId xmlns:p14="http://schemas.microsoft.com/office/powerpoint/2010/main" val="2182424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D4AEEA-1D3C-4D60-B1F8-7CC9A463B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53" y="3887690"/>
            <a:ext cx="2151822" cy="286909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CE19CC-1A39-422C-B6D9-504B3829C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0857" y="307851"/>
            <a:ext cx="2607989" cy="14808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B23F13-E66C-4344-A2F6-242C57900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262" y="921521"/>
            <a:ext cx="7991475" cy="57340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3C8DE5-B084-4368-9E1B-EAA7F48FA86B}"/>
              </a:ext>
            </a:extLst>
          </p:cNvPr>
          <p:cNvSpPr txBox="1"/>
          <p:nvPr/>
        </p:nvSpPr>
        <p:spPr>
          <a:xfrm>
            <a:off x="166676" y="249264"/>
            <a:ext cx="8106467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IN EVERY REGIONAL CAPITAL IN MALI THERE IS NOW A TRAINED VOLUNTEER TEAM, AN FBF FOCAL POINT AND A REGIONAL CRISIS COMMITTEE.</a:t>
            </a:r>
          </a:p>
        </p:txBody>
      </p:sp>
    </p:spTree>
    <p:extLst>
      <p:ext uri="{BB962C8B-B14F-4D97-AF65-F5344CB8AC3E}">
        <p14:creationId xmlns:p14="http://schemas.microsoft.com/office/powerpoint/2010/main" val="2772656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8" name="Rectangle 70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56F47-B407-43E2-9A05-86EAF6146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94" r="2" b="31799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E7F9FA-DF7C-4208-B8C2-E75D1720F3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0073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75B2AD61-6077-47AA-9C0D-2C989B577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r="5285" b="-2"/>
          <a:stretch/>
        </p:blipFill>
        <p:spPr bwMode="auto">
          <a:xfrm>
            <a:off x="4812633" y="643467"/>
            <a:ext cx="6735900" cy="5571066"/>
          </a:xfrm>
          <a:prstGeom prst="rect">
            <a:avLst/>
          </a:prstGeom>
          <a:noFill/>
          <a:ln w="38100">
            <a:solidFill>
              <a:schemeClr val="bg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FA9C4F-5F17-434C-B131-774DB6150B39}"/>
              </a:ext>
            </a:extLst>
          </p:cNvPr>
          <p:cNvSpPr txBox="1"/>
          <p:nvPr/>
        </p:nvSpPr>
        <p:spPr>
          <a:xfrm>
            <a:off x="4812633" y="5291202"/>
            <a:ext cx="6735900" cy="923330"/>
          </a:xfrm>
          <a:prstGeom prst="rect">
            <a:avLst/>
          </a:prstGeom>
          <a:solidFill>
            <a:sysClr val="window" lastClr="FFFFFF"/>
          </a:solidFill>
          <a:ln w="381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DUE TO THE SITUATION IN MALI, THERE IS HOWEVER ALSO OTHER FACTORS THAT NEED TO BE TAKEN INTO ACCOUNT.</a:t>
            </a:r>
          </a:p>
        </p:txBody>
      </p:sp>
    </p:spTree>
    <p:extLst>
      <p:ext uri="{BB962C8B-B14F-4D97-AF65-F5344CB8AC3E}">
        <p14:creationId xmlns:p14="http://schemas.microsoft.com/office/powerpoint/2010/main" val="561813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a room&#10;&#10;Description automatically generated">
            <a:extLst>
              <a:ext uri="{FF2B5EF4-FFF2-40B4-BE49-F238E27FC236}">
                <a16:creationId xmlns:a16="http://schemas.microsoft.com/office/drawing/2014/main" id="{B2A66D75-140A-43C3-85B7-593936B34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37" r="-1" b="565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CAE64350-718F-46A4-A8E9-2478CB295E62}"/>
              </a:ext>
            </a:extLst>
          </p:cNvPr>
          <p:cNvSpPr/>
          <p:nvPr/>
        </p:nvSpPr>
        <p:spPr>
          <a:xfrm>
            <a:off x="550282" y="940903"/>
            <a:ext cx="2322285" cy="1480458"/>
          </a:xfrm>
          <a:prstGeom prst="wedgeEllipseCallout">
            <a:avLst>
              <a:gd name="adj1" fmla="val 33379"/>
              <a:gd name="adj2" fmla="val 66439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We should do it like this!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ED873A86-5621-4059-9ABA-EBEE2AACAAA9}"/>
              </a:ext>
            </a:extLst>
          </p:cNvPr>
          <p:cNvSpPr/>
          <p:nvPr/>
        </p:nvSpPr>
        <p:spPr>
          <a:xfrm>
            <a:off x="6096000" y="305520"/>
            <a:ext cx="3109158" cy="1480458"/>
          </a:xfrm>
          <a:prstGeom prst="wedgeEllipseCallout">
            <a:avLst>
              <a:gd name="adj1" fmla="val -3125"/>
              <a:gd name="adj2" fmla="val 165798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According to our project we should do this instead!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4B6F896-2E97-4C93-B946-52E93B44D11A}"/>
              </a:ext>
            </a:extLst>
          </p:cNvPr>
          <p:cNvSpPr/>
          <p:nvPr/>
        </p:nvSpPr>
        <p:spPr>
          <a:xfrm>
            <a:off x="8852454" y="4005837"/>
            <a:ext cx="2839436" cy="2341954"/>
          </a:xfrm>
          <a:prstGeom prst="wedgeEllipseCallout">
            <a:avLst>
              <a:gd name="adj1" fmla="val -4097"/>
              <a:gd name="adj2" fmla="val -86343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But we have funding for this other activity that must be done this month.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F183AED4-30BF-491C-8041-D8EFA838B048}"/>
              </a:ext>
            </a:extLst>
          </p:cNvPr>
          <p:cNvSpPr/>
          <p:nvPr/>
        </p:nvSpPr>
        <p:spPr>
          <a:xfrm>
            <a:off x="4956313" y="4890052"/>
            <a:ext cx="1447958" cy="903987"/>
          </a:xfrm>
          <a:prstGeom prst="wedgeEllipseCallout">
            <a:avLst>
              <a:gd name="adj1" fmla="val -43501"/>
              <a:gd name="adj2" fmla="val -182776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mic Sans MS" panose="030F0702030302020204" pitchFamily="66" charset="0"/>
              </a:rPr>
              <a:t>???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8E4371-6D21-4E29-8A28-48FC36A6B7A6}"/>
              </a:ext>
            </a:extLst>
          </p:cNvPr>
          <p:cNvSpPr txBox="1"/>
          <p:nvPr/>
        </p:nvSpPr>
        <p:spPr>
          <a:xfrm>
            <a:off x="178717" y="81001"/>
            <a:ext cx="4962996" cy="369332"/>
          </a:xfrm>
          <a:prstGeom prst="rect">
            <a:avLst/>
          </a:prstGeom>
          <a:solidFill>
            <a:sysClr val="window" lastClr="FFFFFF"/>
          </a:solidFill>
          <a:ln w="381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SOME CHALLENGES COME FROM INSIDE.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649D8E1E-1D80-45AC-AC75-571773C9B6D8}"/>
              </a:ext>
            </a:extLst>
          </p:cNvPr>
          <p:cNvSpPr/>
          <p:nvPr/>
        </p:nvSpPr>
        <p:spPr>
          <a:xfrm>
            <a:off x="3054076" y="589720"/>
            <a:ext cx="2882898" cy="1480458"/>
          </a:xfrm>
          <a:prstGeom prst="wedgeEllipseCallout">
            <a:avLst>
              <a:gd name="adj1" fmla="val 36137"/>
              <a:gd name="adj2" fmla="val 121938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That is not how we see it.</a:t>
            </a:r>
          </a:p>
        </p:txBody>
      </p:sp>
    </p:spTree>
    <p:extLst>
      <p:ext uri="{BB962C8B-B14F-4D97-AF65-F5344CB8AC3E}">
        <p14:creationId xmlns:p14="http://schemas.microsoft.com/office/powerpoint/2010/main" val="331461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>
            <a:extLst>
              <a:ext uri="{FF2B5EF4-FFF2-40B4-BE49-F238E27FC236}">
                <a16:creationId xmlns:a16="http://schemas.microsoft.com/office/drawing/2014/main" id="{BECE73DE-77E3-40DA-9D5B-19F18D38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02" y="1873576"/>
            <a:ext cx="6447211" cy="327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1EF40-1543-46EE-82C4-44B7F53B3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7" y="557212"/>
            <a:ext cx="4076700" cy="5743575"/>
          </a:xfrm>
          <a:prstGeom prst="rect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</p:pic>
      <p:pic>
        <p:nvPicPr>
          <p:cNvPr id="5" name="Picture 4" descr="A sign in the dark&#10;&#10;Description automatically generated">
            <a:extLst>
              <a:ext uri="{FF2B5EF4-FFF2-40B4-BE49-F238E27FC236}">
                <a16:creationId xmlns:a16="http://schemas.microsoft.com/office/drawing/2014/main" id="{6634DE97-6B9C-449A-B6E3-D8F389FB2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20" y="3070564"/>
            <a:ext cx="1478080" cy="716869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1ED51A96-1BC2-4CE5-979C-D462E72CB1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2D0FD856-D878-4499-A052-14B47AB0D750}"/>
              </a:ext>
            </a:extLst>
          </p:cNvPr>
          <p:cNvSpPr/>
          <p:nvPr/>
        </p:nvSpPr>
        <p:spPr>
          <a:xfrm flipH="1" flipV="1">
            <a:off x="8733183" y="3006272"/>
            <a:ext cx="231972" cy="16099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E4373EA8-A834-4EEB-A2E7-72A2C8FDC2C4}"/>
              </a:ext>
            </a:extLst>
          </p:cNvPr>
          <p:cNvSpPr/>
          <p:nvPr/>
        </p:nvSpPr>
        <p:spPr>
          <a:xfrm rot="806975" flipV="1">
            <a:off x="8667888" y="3389373"/>
            <a:ext cx="1007795" cy="322912"/>
          </a:xfrm>
          <a:prstGeom prst="curvedDownArrow">
            <a:avLst>
              <a:gd name="adj1" fmla="val 25000"/>
              <a:gd name="adj2" fmla="val 43590"/>
              <a:gd name="adj3" fmla="val 292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0CE3BAFE-D002-4DE8-824C-37AA84CEC667}"/>
              </a:ext>
            </a:extLst>
          </p:cNvPr>
          <p:cNvSpPr/>
          <p:nvPr/>
        </p:nvSpPr>
        <p:spPr>
          <a:xfrm rot="9484025">
            <a:off x="9471433" y="2486365"/>
            <a:ext cx="280474" cy="1008306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C730AB-3DD6-4333-A536-C8743C7F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4913" y="2526465"/>
            <a:ext cx="242495" cy="231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CE4580-97D9-4DFC-9E07-E75B5713B7AF}"/>
              </a:ext>
            </a:extLst>
          </p:cNvPr>
          <p:cNvSpPr txBox="1"/>
          <p:nvPr/>
        </p:nvSpPr>
        <p:spPr>
          <a:xfrm>
            <a:off x="4760372" y="605631"/>
            <a:ext cx="6082710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EAP DOCUMENT IS FINALLY DONE AND SUBMITTED FOR VALIDATION.</a:t>
            </a:r>
          </a:p>
        </p:txBody>
      </p:sp>
    </p:spTree>
    <p:extLst>
      <p:ext uri="{BB962C8B-B14F-4D97-AF65-F5344CB8AC3E}">
        <p14:creationId xmlns:p14="http://schemas.microsoft.com/office/powerpoint/2010/main" val="412658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C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96B3AC-4194-4CE8-B236-CFC2E9BEE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725367"/>
            <a:ext cx="5310386" cy="527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78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3A6413-EA50-41E0-A373-07B5B06F2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1" y="1335313"/>
            <a:ext cx="5141978" cy="3353313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67EFEFA0-2ABD-4728-A2FD-1824E9A12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527" y="661031"/>
            <a:ext cx="6941480" cy="52178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852ACA1B-A1DE-453A-ACCF-9FEEA99AC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339" y="4411711"/>
            <a:ext cx="1785258" cy="17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CABE5B-1687-46AC-B8D6-4DD891331AC3}"/>
              </a:ext>
            </a:extLst>
          </p:cNvPr>
          <p:cNvSpPr txBox="1"/>
          <p:nvPr/>
        </p:nvSpPr>
        <p:spPr>
          <a:xfrm>
            <a:off x="6013297" y="5509585"/>
            <a:ext cx="6082710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AND THEN IT WAS BACK TO DRAWING BOARD.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C7C4EF-C563-4218-B8C2-500DF9B62A2F}"/>
              </a:ext>
            </a:extLst>
          </p:cNvPr>
          <p:cNvSpPr txBox="1"/>
          <p:nvPr/>
        </p:nvSpPr>
        <p:spPr>
          <a:xfrm>
            <a:off x="95993" y="661031"/>
            <a:ext cx="4925950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WITHIN 3 WEEKS, THE VALIDATION COMMITTEE PROVIDED THEIR FEEDBACK…</a:t>
            </a:r>
          </a:p>
        </p:txBody>
      </p:sp>
    </p:spTree>
    <p:extLst>
      <p:ext uri="{BB962C8B-B14F-4D97-AF65-F5344CB8AC3E}">
        <p14:creationId xmlns:p14="http://schemas.microsoft.com/office/powerpoint/2010/main" val="3801768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>
            <a:extLst>
              <a:ext uri="{FF2B5EF4-FFF2-40B4-BE49-F238E27FC236}">
                <a16:creationId xmlns:a16="http://schemas.microsoft.com/office/drawing/2014/main" id="{BECE73DE-77E3-40DA-9D5B-19F18D38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02" y="1873576"/>
            <a:ext cx="6447211" cy="327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1EF40-1543-46EE-82C4-44B7F53B3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7" y="557212"/>
            <a:ext cx="4076700" cy="5743575"/>
          </a:xfrm>
          <a:prstGeom prst="rect">
            <a:avLst/>
          </a:prstGeom>
        </p:spPr>
      </p:pic>
      <p:pic>
        <p:nvPicPr>
          <p:cNvPr id="5" name="Picture 4" descr="A sign in the dark&#10;&#10;Description automatically generated">
            <a:extLst>
              <a:ext uri="{FF2B5EF4-FFF2-40B4-BE49-F238E27FC236}">
                <a16:creationId xmlns:a16="http://schemas.microsoft.com/office/drawing/2014/main" id="{6634DE97-6B9C-449A-B6E3-D8F389FB2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20" y="3070564"/>
            <a:ext cx="1478080" cy="716869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1ED51A96-1BC2-4CE5-979C-D462E72CB1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2D0FD856-D878-4499-A052-14B47AB0D750}"/>
              </a:ext>
            </a:extLst>
          </p:cNvPr>
          <p:cNvSpPr/>
          <p:nvPr/>
        </p:nvSpPr>
        <p:spPr>
          <a:xfrm flipH="1" flipV="1">
            <a:off x="8733183" y="3006272"/>
            <a:ext cx="231972" cy="16099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E4373EA8-A834-4EEB-A2E7-72A2C8FDC2C4}"/>
              </a:ext>
            </a:extLst>
          </p:cNvPr>
          <p:cNvSpPr/>
          <p:nvPr/>
        </p:nvSpPr>
        <p:spPr>
          <a:xfrm rot="806975" flipV="1">
            <a:off x="8667888" y="3389373"/>
            <a:ext cx="1007795" cy="322912"/>
          </a:xfrm>
          <a:prstGeom prst="curvedDownArrow">
            <a:avLst>
              <a:gd name="adj1" fmla="val 25000"/>
              <a:gd name="adj2" fmla="val 43590"/>
              <a:gd name="adj3" fmla="val 292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0CE3BAFE-D002-4DE8-824C-37AA84CEC667}"/>
              </a:ext>
            </a:extLst>
          </p:cNvPr>
          <p:cNvSpPr/>
          <p:nvPr/>
        </p:nvSpPr>
        <p:spPr>
          <a:xfrm rot="9484025">
            <a:off x="9471433" y="2486365"/>
            <a:ext cx="280474" cy="1008306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C730AB-3DD6-4333-A536-C8743C7F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4913" y="2526465"/>
            <a:ext cx="242495" cy="231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CE4580-97D9-4DFC-9E07-E75B5713B7AF}"/>
              </a:ext>
            </a:extLst>
          </p:cNvPr>
          <p:cNvSpPr txBox="1"/>
          <p:nvPr/>
        </p:nvSpPr>
        <p:spPr>
          <a:xfrm>
            <a:off x="4760372" y="605631"/>
            <a:ext cx="6082710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AFTER REVISION THE TEAM SUBMITTED AGAIN…</a:t>
            </a:r>
          </a:p>
        </p:txBody>
      </p:sp>
    </p:spTree>
    <p:extLst>
      <p:ext uri="{BB962C8B-B14F-4D97-AF65-F5344CB8AC3E}">
        <p14:creationId xmlns:p14="http://schemas.microsoft.com/office/powerpoint/2010/main" val="3511179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>
            <a:extLst>
              <a:ext uri="{FF2B5EF4-FFF2-40B4-BE49-F238E27FC236}">
                <a16:creationId xmlns:a16="http://schemas.microsoft.com/office/drawing/2014/main" id="{BECE73DE-77E3-40DA-9D5B-19F18D38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02" y="1873576"/>
            <a:ext cx="6447211" cy="327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1EF40-1543-46EE-82C4-44B7F53B3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7" y="557212"/>
            <a:ext cx="4076700" cy="5743575"/>
          </a:xfrm>
          <a:prstGeom prst="rect">
            <a:avLst/>
          </a:prstGeom>
        </p:spPr>
      </p:pic>
      <p:pic>
        <p:nvPicPr>
          <p:cNvPr id="5" name="Picture 4" descr="A sign in the dark&#10;&#10;Description automatically generated">
            <a:extLst>
              <a:ext uri="{FF2B5EF4-FFF2-40B4-BE49-F238E27FC236}">
                <a16:creationId xmlns:a16="http://schemas.microsoft.com/office/drawing/2014/main" id="{6634DE97-6B9C-449A-B6E3-D8F389FB2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20" y="3070564"/>
            <a:ext cx="1478080" cy="716869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1ED51A96-1BC2-4CE5-979C-D462E72CB1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2D0FD856-D878-4499-A052-14B47AB0D750}"/>
              </a:ext>
            </a:extLst>
          </p:cNvPr>
          <p:cNvSpPr/>
          <p:nvPr/>
        </p:nvSpPr>
        <p:spPr>
          <a:xfrm flipH="1" flipV="1">
            <a:off x="8733183" y="3006272"/>
            <a:ext cx="231972" cy="16099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E4373EA8-A834-4EEB-A2E7-72A2C8FDC2C4}"/>
              </a:ext>
            </a:extLst>
          </p:cNvPr>
          <p:cNvSpPr/>
          <p:nvPr/>
        </p:nvSpPr>
        <p:spPr>
          <a:xfrm rot="806975" flipV="1">
            <a:off x="8667888" y="3389373"/>
            <a:ext cx="1007795" cy="322912"/>
          </a:xfrm>
          <a:prstGeom prst="curvedDownArrow">
            <a:avLst>
              <a:gd name="adj1" fmla="val 25000"/>
              <a:gd name="adj2" fmla="val 43590"/>
              <a:gd name="adj3" fmla="val 292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0CE3BAFE-D002-4DE8-824C-37AA84CEC667}"/>
              </a:ext>
            </a:extLst>
          </p:cNvPr>
          <p:cNvSpPr/>
          <p:nvPr/>
        </p:nvSpPr>
        <p:spPr>
          <a:xfrm rot="9484025">
            <a:off x="9471433" y="2486365"/>
            <a:ext cx="280474" cy="1008306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C730AB-3DD6-4333-A536-C8743C7F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4913" y="2526465"/>
            <a:ext cx="242495" cy="231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CE4580-97D9-4DFC-9E07-E75B5713B7AF}"/>
              </a:ext>
            </a:extLst>
          </p:cNvPr>
          <p:cNvSpPr txBox="1"/>
          <p:nvPr/>
        </p:nvSpPr>
        <p:spPr>
          <a:xfrm>
            <a:off x="4760372" y="605631"/>
            <a:ext cx="1971732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AND AGAIN…</a:t>
            </a:r>
          </a:p>
        </p:txBody>
      </p:sp>
    </p:spTree>
    <p:extLst>
      <p:ext uri="{BB962C8B-B14F-4D97-AF65-F5344CB8AC3E}">
        <p14:creationId xmlns:p14="http://schemas.microsoft.com/office/powerpoint/2010/main" val="4173123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>
            <a:extLst>
              <a:ext uri="{FF2B5EF4-FFF2-40B4-BE49-F238E27FC236}">
                <a16:creationId xmlns:a16="http://schemas.microsoft.com/office/drawing/2014/main" id="{BECE73DE-77E3-40DA-9D5B-19F18D38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02" y="1873576"/>
            <a:ext cx="6447211" cy="327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1EF40-1543-46EE-82C4-44B7F53B3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7" y="557212"/>
            <a:ext cx="4076700" cy="5743575"/>
          </a:xfrm>
          <a:prstGeom prst="rect">
            <a:avLst/>
          </a:prstGeom>
        </p:spPr>
      </p:pic>
      <p:pic>
        <p:nvPicPr>
          <p:cNvPr id="5" name="Picture 4" descr="A sign in the dark&#10;&#10;Description automatically generated">
            <a:extLst>
              <a:ext uri="{FF2B5EF4-FFF2-40B4-BE49-F238E27FC236}">
                <a16:creationId xmlns:a16="http://schemas.microsoft.com/office/drawing/2014/main" id="{6634DE97-6B9C-449A-B6E3-D8F389FB2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20" y="3070564"/>
            <a:ext cx="1478080" cy="716869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1ED51A96-1BC2-4CE5-979C-D462E72CB1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2D0FD856-D878-4499-A052-14B47AB0D750}"/>
              </a:ext>
            </a:extLst>
          </p:cNvPr>
          <p:cNvSpPr/>
          <p:nvPr/>
        </p:nvSpPr>
        <p:spPr>
          <a:xfrm flipH="1" flipV="1">
            <a:off x="8733183" y="3006272"/>
            <a:ext cx="231972" cy="16099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E4373EA8-A834-4EEB-A2E7-72A2C8FDC2C4}"/>
              </a:ext>
            </a:extLst>
          </p:cNvPr>
          <p:cNvSpPr/>
          <p:nvPr/>
        </p:nvSpPr>
        <p:spPr>
          <a:xfrm rot="806975" flipV="1">
            <a:off x="8667888" y="3389373"/>
            <a:ext cx="1007795" cy="322912"/>
          </a:xfrm>
          <a:prstGeom prst="curvedDownArrow">
            <a:avLst>
              <a:gd name="adj1" fmla="val 25000"/>
              <a:gd name="adj2" fmla="val 43590"/>
              <a:gd name="adj3" fmla="val 292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0CE3BAFE-D002-4DE8-824C-37AA84CEC667}"/>
              </a:ext>
            </a:extLst>
          </p:cNvPr>
          <p:cNvSpPr/>
          <p:nvPr/>
        </p:nvSpPr>
        <p:spPr>
          <a:xfrm rot="9484025">
            <a:off x="9471433" y="2486365"/>
            <a:ext cx="280474" cy="1008306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C730AB-3DD6-4333-A536-C8743C7F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4913" y="2526465"/>
            <a:ext cx="242495" cy="231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CE4580-97D9-4DFC-9E07-E75B5713B7AF}"/>
              </a:ext>
            </a:extLst>
          </p:cNvPr>
          <p:cNvSpPr txBox="1"/>
          <p:nvPr/>
        </p:nvSpPr>
        <p:spPr>
          <a:xfrm>
            <a:off x="4760372" y="605631"/>
            <a:ext cx="202474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AND AGAIN…</a:t>
            </a:r>
          </a:p>
        </p:txBody>
      </p:sp>
    </p:spTree>
    <p:extLst>
      <p:ext uri="{BB962C8B-B14F-4D97-AF65-F5344CB8AC3E}">
        <p14:creationId xmlns:p14="http://schemas.microsoft.com/office/powerpoint/2010/main" val="4039997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122C4-E32D-4759-84B1-42E8A42D4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87" y="643467"/>
            <a:ext cx="3955457" cy="55710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B4EB775-1C42-402B-96A1-3AE97EA9E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0"/>
            <a:ext cx="1935840" cy="1800323"/>
          </a:xfrm>
          <a:prstGeom prst="rect">
            <a:avLst/>
          </a:prstGeom>
        </p:spPr>
      </p:pic>
      <p:pic>
        <p:nvPicPr>
          <p:cNvPr id="13" name="Picture 12" descr="A picture containing logo, icon&#10;&#10;Description automatically generated">
            <a:extLst>
              <a:ext uri="{FF2B5EF4-FFF2-40B4-BE49-F238E27FC236}">
                <a16:creationId xmlns:a16="http://schemas.microsoft.com/office/drawing/2014/main" id="{D6B70833-24F7-4FD5-9975-226C11360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532" y="3450227"/>
            <a:ext cx="3167743" cy="31677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7E9006-FB2E-4644-BEEC-E6B3B4701C57}"/>
              </a:ext>
            </a:extLst>
          </p:cNvPr>
          <p:cNvSpPr txBox="1"/>
          <p:nvPr/>
        </p:nvSpPr>
        <p:spPr>
          <a:xfrm>
            <a:off x="5825066" y="643467"/>
            <a:ext cx="5677821" cy="147732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WITH THE EAP APPROVED BY IFRC, MALI RED CROSS RECEIVES FUNDING THROUGH ‘FBA BY THE DREF’ FOR A 5-YEAR PERIOD. </a:t>
            </a:r>
          </a:p>
          <a:p>
            <a:r>
              <a:rPr lang="en-GB" dirty="0">
                <a:latin typeface="Comic Sans MS" panose="030F0702030302020204" pitchFamily="66" charset="0"/>
              </a:rPr>
              <a:t>THE FUNDS ARE TO COVER READINESS COSTS, PREPOSITIONING AND TRIGGERING.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FFD473-7231-495C-AA37-F249BB3B007A}"/>
              </a:ext>
            </a:extLst>
          </p:cNvPr>
          <p:cNvSpPr txBox="1"/>
          <p:nvPr/>
        </p:nvSpPr>
        <p:spPr>
          <a:xfrm>
            <a:off x="5825066" y="5845201"/>
            <a:ext cx="567782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IN MALI, THE FUNDS WILL COVER…</a:t>
            </a:r>
          </a:p>
        </p:txBody>
      </p:sp>
      <p:pic>
        <p:nvPicPr>
          <p:cNvPr id="19" name="Picture 18" descr="A picture containing sitting, table, room, food&#10;&#10;Description automatically generated">
            <a:extLst>
              <a:ext uri="{FF2B5EF4-FFF2-40B4-BE49-F238E27FC236}">
                <a16:creationId xmlns:a16="http://schemas.microsoft.com/office/drawing/2014/main" id="{ECE5F4F3-6C77-4328-B134-AC6B8673D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87" y="2122135"/>
            <a:ext cx="3627526" cy="37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93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people in a room&#10;&#10;Description automatically generated">
            <a:extLst>
              <a:ext uri="{FF2B5EF4-FFF2-40B4-BE49-F238E27FC236}">
                <a16:creationId xmlns:a16="http://schemas.microsoft.com/office/drawing/2014/main" id="{3CA0BFC4-3567-4E06-A92A-E57049325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027" r="-2" b="-2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" name="Picture 1" descr="A picture containing person, sleeping, laying, young&#10;&#10;Description automatically generated">
            <a:extLst>
              <a:ext uri="{FF2B5EF4-FFF2-40B4-BE49-F238E27FC236}">
                <a16:creationId xmlns:a16="http://schemas.microsoft.com/office/drawing/2014/main" id="{3E42339B-9B61-4003-8C0B-AB1C00B11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35" r="8952" b="-3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FCAAD02D-5197-435C-BF0B-E9819DD2FC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77" r="5" b="5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 descr="A group of people standing on a beach&#10;&#10;Description automatically generated">
            <a:extLst>
              <a:ext uri="{FF2B5EF4-FFF2-40B4-BE49-F238E27FC236}">
                <a16:creationId xmlns:a16="http://schemas.microsoft.com/office/drawing/2014/main" id="{13DDB37D-C791-46C3-9BBD-54238878B9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96" r="17082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A63AC7-733B-4B30-9366-D7AE95BF53B4}"/>
              </a:ext>
            </a:extLst>
          </p:cNvPr>
          <p:cNvSpPr txBox="1"/>
          <p:nvPr/>
        </p:nvSpPr>
        <p:spPr>
          <a:xfrm>
            <a:off x="321734" y="2706244"/>
            <a:ext cx="3243101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REFRESHER TRAININGS OF THE VOLUNTEERS…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2B63DE-EF10-47BE-8607-B77BD9E1F5DC}"/>
              </a:ext>
            </a:extLst>
          </p:cNvPr>
          <p:cNvSpPr txBox="1"/>
          <p:nvPr/>
        </p:nvSpPr>
        <p:spPr>
          <a:xfrm>
            <a:off x="3148978" y="5400560"/>
            <a:ext cx="2858225" cy="90024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750" dirty="0">
                <a:latin typeface="Comic Sans MS" panose="030F0702030302020204" pitchFamily="66" charset="0"/>
              </a:rPr>
              <a:t>… BI-MONTHLY MEETINGS WITH THE TECHNICAL SERVICES…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A2A1A2-4E4B-4D28-8CEB-7F5F8F4E63E0}"/>
              </a:ext>
            </a:extLst>
          </p:cNvPr>
          <p:cNvSpPr txBox="1"/>
          <p:nvPr/>
        </p:nvSpPr>
        <p:spPr>
          <a:xfrm>
            <a:off x="321734" y="5931474"/>
            <a:ext cx="2676578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PREPOSITIONING…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AE1973-5BC2-4A3A-93EB-1E4295FE830F}"/>
              </a:ext>
            </a:extLst>
          </p:cNvPr>
          <p:cNvSpPr txBox="1"/>
          <p:nvPr/>
        </p:nvSpPr>
        <p:spPr>
          <a:xfrm>
            <a:off x="6184797" y="321733"/>
            <a:ext cx="5685467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AND ONE TRIGGERING OF EARLY ACTIONS.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150E354-1F48-47B3-B19E-6E95D0C23D2E}"/>
              </a:ext>
            </a:extLst>
          </p:cNvPr>
          <p:cNvSpPr/>
          <p:nvPr/>
        </p:nvSpPr>
        <p:spPr>
          <a:xfrm>
            <a:off x="9027530" y="3945584"/>
            <a:ext cx="2621131" cy="1752851"/>
          </a:xfrm>
          <a:prstGeom prst="wedgeEllipseCallout">
            <a:avLst>
              <a:gd name="adj1" fmla="val -84633"/>
              <a:gd name="adj2" fmla="val -12113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25 % of my annual salary is also covered for the next 5 years.</a:t>
            </a:r>
          </a:p>
        </p:txBody>
      </p:sp>
    </p:spTree>
    <p:extLst>
      <p:ext uri="{BB962C8B-B14F-4D97-AF65-F5344CB8AC3E}">
        <p14:creationId xmlns:p14="http://schemas.microsoft.com/office/powerpoint/2010/main" val="2068327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FC2D5D-5628-4349-B440-981CA5C75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433" y="1421178"/>
            <a:ext cx="5372100" cy="40156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E9006-FB2E-4644-BEEC-E6B3B4701C57}"/>
              </a:ext>
            </a:extLst>
          </p:cNvPr>
          <p:cNvSpPr txBox="1"/>
          <p:nvPr/>
        </p:nvSpPr>
        <p:spPr>
          <a:xfrm>
            <a:off x="6170409" y="4790491"/>
            <a:ext cx="5372099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AND THEY LIVE HAPPILY UNTIL THEIR TRIGGER IS MET…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AECF35-6A28-495B-BF55-EF1687BD282F}"/>
              </a:ext>
            </a:extLst>
          </p:cNvPr>
          <p:cNvSpPr txBox="1"/>
          <p:nvPr/>
        </p:nvSpPr>
        <p:spPr>
          <a:xfrm>
            <a:off x="614169" y="615821"/>
            <a:ext cx="4832475" cy="258532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OVER THE 5-YEAR PERIOD MALI RC RECEIVES: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58.700 CHF FOR READINESS COSTS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55.000 CHF FOR PREPOSITIONING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59.000 CHF FOR EARLY ACTIONS (IF TRIGGERED)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D8C2BAA-01AD-45CF-BAA3-39B195850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3" y="3094788"/>
            <a:ext cx="2990395" cy="3147391"/>
          </a:xfrm>
          <a:prstGeom prst="rect">
            <a:avLst/>
          </a:prstGeom>
        </p:spPr>
      </p:pic>
      <p:pic>
        <p:nvPicPr>
          <p:cNvPr id="8" name="Picture 7" descr="A picture containing toy, orange, small, sitting&#10;&#10;Description automatically generated">
            <a:extLst>
              <a:ext uri="{FF2B5EF4-FFF2-40B4-BE49-F238E27FC236}">
                <a16:creationId xmlns:a16="http://schemas.microsoft.com/office/drawing/2014/main" id="{42F4612A-1BB3-4E8F-868D-65DFCDA9D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66" y="3900036"/>
            <a:ext cx="29813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3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386E5FD-7B7A-4343-B3DE-E59EBEB05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3" b="899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A3439E-E8C3-4A2F-AE9C-C915BFB274E4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ON THE SHORE OF THE NIGER RIVER IN BAMAKO, EVERYTHING IS CALM AND PEACEFUL, HERE A FEW WEEKS BEFORE THE RAINY SEASON IS ABOUT TO START…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748F29-48E0-4FD3-BD95-4F08BF719E5C}"/>
              </a:ext>
            </a:extLst>
          </p:cNvPr>
          <p:cNvSpPr txBox="1"/>
          <p:nvPr/>
        </p:nvSpPr>
        <p:spPr>
          <a:xfrm>
            <a:off x="9316278" y="6487386"/>
            <a:ext cx="2874198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BUT…</a:t>
            </a:r>
          </a:p>
        </p:txBody>
      </p:sp>
    </p:spTree>
    <p:extLst>
      <p:ext uri="{BB962C8B-B14F-4D97-AF65-F5344CB8AC3E}">
        <p14:creationId xmlns:p14="http://schemas.microsoft.com/office/powerpoint/2010/main" val="313268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9C8204-CCEF-421D-9737-923B95A0A5DD}"/>
              </a:ext>
            </a:extLst>
          </p:cNvPr>
          <p:cNvSpPr txBox="1"/>
          <p:nvPr/>
        </p:nvSpPr>
        <p:spPr>
          <a:xfrm>
            <a:off x="-1" y="-8156"/>
            <a:ext cx="718254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 IN THE LAST FEW DECADES, THE IMPACTS OF FLOODING HAS DRAMATICALLY INCREASED.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BA95DB-D1AD-4FFD-8B51-09176355C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972" y="4831843"/>
            <a:ext cx="4238856" cy="190748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704A4E-2687-4D87-AF9D-6C0AD4297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18045" y="4831843"/>
            <a:ext cx="4238858" cy="19074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9110B6-351A-43DD-BAA6-353B1DF23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2" y="4831843"/>
            <a:ext cx="3512393" cy="19233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726A3C-A771-40B8-9F65-C1FB44417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6782" y="710261"/>
            <a:ext cx="7878436" cy="40533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113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1800ACA3-29A9-48B7-A5B6-E1BAD98E3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5"/>
          <a:stretch/>
        </p:blipFill>
        <p:spPr bwMode="auto">
          <a:xfrm>
            <a:off x="-1504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58B8A60-BEA9-485D-A979-B8E6B2D7DB78}"/>
              </a:ext>
            </a:extLst>
          </p:cNvPr>
          <p:cNvSpPr txBox="1"/>
          <p:nvPr/>
        </p:nvSpPr>
        <p:spPr>
          <a:xfrm>
            <a:off x="-1524" y="13252"/>
            <a:ext cx="12193524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SO IN 2017, MALI RED CROSS (MRC) TOOK THE INITIATIVE TO HOST A NATIONAL DIALOGUE PLATFORM ON FBF. THE OBJECTIVE WAS TO DISCUSS IF FBF COULD BE PART OF THE SOLUTION TO THIS PROBLEM.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0A48B97-FB27-4D37-A36B-1F8D73425DEC}"/>
              </a:ext>
            </a:extLst>
          </p:cNvPr>
          <p:cNvSpPr/>
          <p:nvPr/>
        </p:nvSpPr>
        <p:spPr>
          <a:xfrm>
            <a:off x="3790121" y="2252870"/>
            <a:ext cx="2994992" cy="1691451"/>
          </a:xfrm>
          <a:prstGeom prst="wedgeEllipseCallout">
            <a:avLst>
              <a:gd name="adj1" fmla="val -27417"/>
              <a:gd name="adj2" fmla="val 8581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We welcome, all 60 participants from the UN, Government, Red Cross and NGOs</a:t>
            </a:r>
          </a:p>
        </p:txBody>
      </p:sp>
    </p:spTree>
    <p:extLst>
      <p:ext uri="{BB962C8B-B14F-4D97-AF65-F5344CB8AC3E}">
        <p14:creationId xmlns:p14="http://schemas.microsoft.com/office/powerpoint/2010/main" val="91069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58E4DED-4BED-4119-B5DF-B21114CC6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640B14-E008-4126-9CD6-B85445B3FD8C}"/>
              </a:ext>
            </a:extLst>
          </p:cNvPr>
          <p:cNvSpPr txBox="1"/>
          <p:nvPr/>
        </p:nvSpPr>
        <p:spPr>
          <a:xfrm>
            <a:off x="-1" y="-8156"/>
            <a:ext cx="1218895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DIALOGUE PLATFORM RESULTED IN MALI RC BEING SELECTED AS LEAD ON ANTICIPATORY ACTIONS IN MALI. A TECHNICAL WORKING GROUP WAS ESTABLISHED WITH PARTICIPATION BY...</a:t>
            </a: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3F9C12DC-1BF6-46A5-BA8E-2BA4B0B5B67F}"/>
              </a:ext>
            </a:extLst>
          </p:cNvPr>
          <p:cNvSpPr/>
          <p:nvPr/>
        </p:nvSpPr>
        <p:spPr>
          <a:xfrm>
            <a:off x="1088148" y="3914197"/>
            <a:ext cx="2296836" cy="646331"/>
          </a:xfrm>
          <a:prstGeom prst="wedgeEllipseCallout">
            <a:avLst>
              <a:gd name="adj1" fmla="val -57541"/>
              <a:gd name="adj2" fmla="val -19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The National Early Warning Centre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89336D4-2750-4133-8605-4EDC84763E2F}"/>
              </a:ext>
            </a:extLst>
          </p:cNvPr>
          <p:cNvSpPr/>
          <p:nvPr/>
        </p:nvSpPr>
        <p:spPr>
          <a:xfrm>
            <a:off x="3384984" y="2905539"/>
            <a:ext cx="1853042" cy="467139"/>
          </a:xfrm>
          <a:prstGeom prst="wedgeEllipseCallout">
            <a:avLst>
              <a:gd name="adj1" fmla="val -67004"/>
              <a:gd name="adj2" fmla="val -14116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Mali Météo</a:t>
            </a:r>
            <a:endParaRPr lang="fr-FR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DB495D54-720C-43EC-B416-416535DB11B7}"/>
              </a:ext>
            </a:extLst>
          </p:cNvPr>
          <p:cNvSpPr/>
          <p:nvPr/>
        </p:nvSpPr>
        <p:spPr>
          <a:xfrm>
            <a:off x="3465811" y="979399"/>
            <a:ext cx="1853042" cy="705678"/>
          </a:xfrm>
          <a:prstGeom prst="wedgeEllipseCallout">
            <a:avLst>
              <a:gd name="adj1" fmla="val 76819"/>
              <a:gd name="adj2" fmla="val 413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Civil Protection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D05F7113-B18E-445C-B95A-F7FE16993E86}"/>
              </a:ext>
            </a:extLst>
          </p:cNvPr>
          <p:cNvSpPr/>
          <p:nvPr/>
        </p:nvSpPr>
        <p:spPr>
          <a:xfrm>
            <a:off x="5939867" y="1998013"/>
            <a:ext cx="1933870" cy="1080682"/>
          </a:xfrm>
          <a:prstGeom prst="wedgeEllipseCallout">
            <a:avLst>
              <a:gd name="adj1" fmla="val 96007"/>
              <a:gd name="adj2" fmla="val -622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National Direction of Hydraulics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F33E299C-7982-468E-A16E-33DF8CB5BB09}"/>
              </a:ext>
            </a:extLst>
          </p:cNvPr>
          <p:cNvSpPr/>
          <p:nvPr/>
        </p:nvSpPr>
        <p:spPr>
          <a:xfrm>
            <a:off x="7368209" y="4560528"/>
            <a:ext cx="2050774" cy="815639"/>
          </a:xfrm>
          <a:prstGeom prst="wedgeEllipseCallout">
            <a:avLst>
              <a:gd name="adj1" fmla="val 118046"/>
              <a:gd name="adj2" fmla="val -2306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Social Development</a:t>
            </a:r>
            <a:endParaRPr lang="fr-FR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185DA2E8-1906-49FE-AF91-D62489ED66A1}"/>
              </a:ext>
            </a:extLst>
          </p:cNvPr>
          <p:cNvSpPr/>
          <p:nvPr/>
        </p:nvSpPr>
        <p:spPr>
          <a:xfrm>
            <a:off x="6469190" y="3429000"/>
            <a:ext cx="1933871" cy="718990"/>
          </a:xfrm>
          <a:prstGeom prst="wedgeEllipseCallout">
            <a:avLst>
              <a:gd name="adj1" fmla="val 135931"/>
              <a:gd name="adj2" fmla="val -21922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Health Department</a:t>
            </a:r>
            <a:endParaRPr lang="fr-FR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FD83C35-3770-48AD-AA91-FD4093FDBD5A}"/>
              </a:ext>
            </a:extLst>
          </p:cNvPr>
          <p:cNvSpPr/>
          <p:nvPr/>
        </p:nvSpPr>
        <p:spPr>
          <a:xfrm>
            <a:off x="2575078" y="4593140"/>
            <a:ext cx="1853042" cy="705678"/>
          </a:xfrm>
          <a:prstGeom prst="wedgeEllipseCallout">
            <a:avLst>
              <a:gd name="adj1" fmla="val 23897"/>
              <a:gd name="adj2" fmla="val 26854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Mali Red Cross</a:t>
            </a:r>
          </a:p>
        </p:txBody>
      </p:sp>
    </p:spTree>
    <p:extLst>
      <p:ext uri="{BB962C8B-B14F-4D97-AF65-F5344CB8AC3E}">
        <p14:creationId xmlns:p14="http://schemas.microsoft.com/office/powerpoint/2010/main" val="1079187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D340DA8-B428-4421-8B04-96C692072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1" r="2" b="51309"/>
          <a:stretch/>
        </p:blipFill>
        <p:spPr bwMode="auto">
          <a:xfrm>
            <a:off x="5162052" y="3272588"/>
            <a:ext cx="6105382" cy="358541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 herd of animals standing on top of a dry grass field&#10;&#10;Description automatically generated">
            <a:extLst>
              <a:ext uri="{FF2B5EF4-FFF2-40B4-BE49-F238E27FC236}">
                <a16:creationId xmlns:a16="http://schemas.microsoft.com/office/drawing/2014/main" id="{3252A482-D860-4522-B5E0-4184E421B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0" r="1" b="22014"/>
          <a:stretch/>
        </p:blipFill>
        <p:spPr bwMode="auto"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AF4E2A6E-600C-457B-8F96-ABB504A5F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" r="411" b="4"/>
          <a:stretch/>
        </p:blipFill>
        <p:spPr bwMode="auto">
          <a:xfrm>
            <a:off x="7458302" y="0"/>
            <a:ext cx="3809132" cy="313953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E8D37C88-9C2F-458B-87A3-85BD676C1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1" r="-1" b="36866"/>
          <a:stretch/>
        </p:blipFill>
        <p:spPr bwMode="auto">
          <a:xfrm>
            <a:off x="1" y="4065775"/>
            <a:ext cx="5001186" cy="279222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36E459-8778-4E92-926E-2DC956399DE4}"/>
              </a:ext>
            </a:extLst>
          </p:cNvPr>
          <p:cNvSpPr txBox="1"/>
          <p:nvPr/>
        </p:nvSpPr>
        <p:spPr>
          <a:xfrm>
            <a:off x="0" y="0"/>
            <a:ext cx="7279893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TO GET A BETTER UNDERSTANDING OF THE SITUATION, THE RC FBF TEAM WENT TO VISIT SOME OF THE IMPACTED AREAS TO GET THE PERSPECTIVE OF…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CAEC1B-6867-4FD1-B965-A75AF0F72545}"/>
              </a:ext>
            </a:extLst>
          </p:cNvPr>
          <p:cNvSpPr txBox="1"/>
          <p:nvPr/>
        </p:nvSpPr>
        <p:spPr>
          <a:xfrm>
            <a:off x="1" y="4065775"/>
            <a:ext cx="5001186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…REGIONAL RC BRANCHES AND…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6A2FE0-F7DC-4B1E-A124-FD2EF0E9908F}"/>
              </a:ext>
            </a:extLst>
          </p:cNvPr>
          <p:cNvSpPr txBox="1"/>
          <p:nvPr/>
        </p:nvSpPr>
        <p:spPr>
          <a:xfrm>
            <a:off x="5177590" y="6470174"/>
            <a:ext cx="6089844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…REGIONAL TECHNICAL SERVICES.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20CB1F-A989-47AC-B286-7113DC2AEFD7}"/>
              </a:ext>
            </a:extLst>
          </p:cNvPr>
          <p:cNvSpPr txBox="1"/>
          <p:nvPr/>
        </p:nvSpPr>
        <p:spPr>
          <a:xfrm>
            <a:off x="7447322" y="-3026"/>
            <a:ext cx="3809132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…THE COMMUNITIES…</a:t>
            </a:r>
          </a:p>
        </p:txBody>
      </p:sp>
    </p:spTree>
    <p:extLst>
      <p:ext uri="{BB962C8B-B14F-4D97-AF65-F5344CB8AC3E}">
        <p14:creationId xmlns:p14="http://schemas.microsoft.com/office/powerpoint/2010/main" val="3089162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04DFEE-9434-4909-93D6-454B425D91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6" r="967" b="2"/>
          <a:stretch/>
        </p:blipFill>
        <p:spPr>
          <a:xfrm>
            <a:off x="6887044" y="92759"/>
            <a:ext cx="4661488" cy="30114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C1C3-37F2-412F-BB62-388A1BEE01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58" r="-1" b="13442"/>
          <a:stretch/>
        </p:blipFill>
        <p:spPr>
          <a:xfrm>
            <a:off x="5419264" y="3265082"/>
            <a:ext cx="6129269" cy="35001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981A45-5438-4A1E-8412-031E4C78D0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946" r="1" b="6129"/>
          <a:stretch/>
        </p:blipFill>
        <p:spPr>
          <a:xfrm>
            <a:off x="643467" y="212035"/>
            <a:ext cx="6082711" cy="3708002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ln w="381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D6FD0E-5835-4810-8534-E88AB4AFAC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56" r="1" b="6572"/>
          <a:stretch/>
        </p:blipFill>
        <p:spPr>
          <a:xfrm>
            <a:off x="643468" y="4080064"/>
            <a:ext cx="4614333" cy="21561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BC3B5E-C1B6-4404-82D7-134C5D1A96B0}"/>
              </a:ext>
            </a:extLst>
          </p:cNvPr>
          <p:cNvSpPr txBox="1"/>
          <p:nvPr/>
        </p:nvSpPr>
        <p:spPr>
          <a:xfrm>
            <a:off x="80433" y="92758"/>
            <a:ext cx="6645745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FBF TEAM ALSO GOT TECHNICAL SUPPORT FROM 510 AND THE CLIMATE CENTRE.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DCC2B2-E80E-429D-AF06-9ECA6B7AAC1A}"/>
              </a:ext>
            </a:extLst>
          </p:cNvPr>
          <p:cNvSpPr txBox="1"/>
          <p:nvPr/>
        </p:nvSpPr>
        <p:spPr>
          <a:xfrm>
            <a:off x="5395984" y="5999634"/>
            <a:ext cx="6152548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WITH ALL THESE INFORMATIONS, MORE MEETINGS AND DISCUSSIONS ENSUED.</a:t>
            </a:r>
          </a:p>
        </p:txBody>
      </p:sp>
    </p:spTree>
    <p:extLst>
      <p:ext uri="{BB962C8B-B14F-4D97-AF65-F5344CB8AC3E}">
        <p14:creationId xmlns:p14="http://schemas.microsoft.com/office/powerpoint/2010/main" val="2756454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EF3DE59-E419-4E0E-AA3B-654308F56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7" r="1" b="867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9377D21-5586-4569-B485-9EA0EA2122AC}"/>
              </a:ext>
            </a:extLst>
          </p:cNvPr>
          <p:cNvSpPr txBox="1"/>
          <p:nvPr/>
        </p:nvSpPr>
        <p:spPr>
          <a:xfrm>
            <a:off x="236073" y="316091"/>
            <a:ext cx="6513070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DEVELOPING OF THE TRIGGER THEN BEGAN…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4CC8CB8B-C757-4C09-8A21-9CFAABB74CDE}"/>
              </a:ext>
            </a:extLst>
          </p:cNvPr>
          <p:cNvSpPr/>
          <p:nvPr/>
        </p:nvSpPr>
        <p:spPr>
          <a:xfrm>
            <a:off x="2729947" y="3159402"/>
            <a:ext cx="2676939" cy="1822174"/>
          </a:xfrm>
          <a:prstGeom prst="wedgeEllipseCallout">
            <a:avLst>
              <a:gd name="adj1" fmla="val -66221"/>
              <a:gd name="adj2" fmla="val -4526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Could we get access to the meteorological data for the past 30 years?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2025E3F0-05B9-448E-9540-199CA40DE658}"/>
              </a:ext>
            </a:extLst>
          </p:cNvPr>
          <p:cNvSpPr/>
          <p:nvPr/>
        </p:nvSpPr>
        <p:spPr>
          <a:xfrm>
            <a:off x="4784035" y="1749288"/>
            <a:ext cx="1537251" cy="1368022"/>
          </a:xfrm>
          <a:prstGeom prst="wedgeEllipseCallout">
            <a:avLst>
              <a:gd name="adj1" fmla="val 161363"/>
              <a:gd name="adj2" fmla="val 2783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  <a:latin typeface="Comic Sans MS" panose="030F0702030302020204" pitchFamily="66" charset="0"/>
              </a:rPr>
              <a:t>Yes, of </a:t>
            </a:r>
            <a:r>
              <a:rPr lang="en-GB" dirty="0">
                <a:solidFill>
                  <a:schemeClr val="tx1"/>
                </a:solidFill>
                <a:latin typeface="Comic Sans MS" panose="030F0702030302020204" pitchFamily="66" charset="0"/>
              </a:rPr>
              <a:t>course</a:t>
            </a:r>
            <a:r>
              <a:rPr lang="da-DK" dirty="0">
                <a:solidFill>
                  <a:schemeClr val="tx1"/>
                </a:solidFill>
                <a:latin typeface="Comic Sans MS" panose="030F0702030302020204" pitchFamily="66" charset="0"/>
              </a:rPr>
              <a:t>! </a:t>
            </a:r>
          </a:p>
          <a:p>
            <a:pPr algn="ctr"/>
            <a:r>
              <a:rPr lang="da-DK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$$$</a:t>
            </a:r>
            <a:endParaRPr lang="fr-FR" sz="2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952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664</Words>
  <Application>Microsoft Office PowerPoint</Application>
  <PresentationFormat>Breitbild</PresentationFormat>
  <Paragraphs>67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Impact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Toke Jeppe Rogbo-Bentsson</dc:creator>
  <cp:lastModifiedBy>Franziska Waldvogel</cp:lastModifiedBy>
  <cp:revision>3</cp:revision>
  <dcterms:created xsi:type="dcterms:W3CDTF">2020-11-23T19:16:22Z</dcterms:created>
  <dcterms:modified xsi:type="dcterms:W3CDTF">2021-02-25T15:40:37Z</dcterms:modified>
</cp:coreProperties>
</file>